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83" r:id="rId3"/>
    <p:sldId id="288" r:id="rId4"/>
    <p:sldId id="282" r:id="rId5"/>
    <p:sldId id="275" r:id="rId6"/>
    <p:sldId id="289" r:id="rId7"/>
    <p:sldId id="267" r:id="rId8"/>
    <p:sldId id="277" r:id="rId9"/>
    <p:sldId id="290" r:id="rId10"/>
    <p:sldId id="268" r:id="rId11"/>
    <p:sldId id="276" r:id="rId12"/>
    <p:sldId id="291" r:id="rId13"/>
    <p:sldId id="269" r:id="rId14"/>
    <p:sldId id="278" r:id="rId15"/>
    <p:sldId id="292" r:id="rId16"/>
    <p:sldId id="270" r:id="rId17"/>
    <p:sldId id="279" r:id="rId18"/>
    <p:sldId id="293" r:id="rId19"/>
    <p:sldId id="285" r:id="rId20"/>
    <p:sldId id="287" r:id="rId21"/>
  </p:sldIdLst>
  <p:sldSz cx="9144000" cy="6858000" type="screen4x3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EBFFEB"/>
    <a:srgbClr val="CCFFCC"/>
    <a:srgbClr val="006666"/>
    <a:srgbClr val="E7FFE7"/>
    <a:srgbClr val="FFFF99"/>
    <a:srgbClr val="FFFFC1"/>
    <a:srgbClr val="FFFFE5"/>
    <a:srgbClr val="6600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7293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E258-2931-4647-862F-EA65518258E8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7C45-8E21-4477-8831-9D43806B35B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464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7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53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8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36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3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528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29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3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04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9B5B08B-67E1-487B-985F-0C2BA68CAAA6}" type="datetimeFigureOut">
              <a:rPr lang="zh-HK" altLang="en-US" smtClean="0"/>
              <a:t>11/9/2020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5422647-8876-41FD-9BAA-D3EBE011F7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27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0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13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15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b.gov.hk/cd/ch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詩情畫意</a:t>
            </a:r>
            <a:endParaRPr lang="zh-HK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19093" y="3888107"/>
            <a:ext cx="6575895" cy="138816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小學古詩自學資源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高小</a:t>
            </a:r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zh-HK" altLang="en-US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3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0099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望廬山瀑布</a:t>
            </a:r>
            <a:endParaRPr lang="zh-HK" altLang="en-US" dirty="0">
              <a:solidFill>
                <a:srgbClr val="000099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5130" y="5937476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中華基督教會何福堂小學   葛玥林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48064" y="485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48064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21113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望廬山瀑布</a:t>
            </a:r>
            <a:r>
              <a:rPr lang="en-US" altLang="zh-TW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李白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日照香爐生紫煙，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遙看瀑布挂前川。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飛流直下三千尺，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疑是銀河落九天。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34 望廬山瀑布 - 李白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3394" y="4733476"/>
            <a:ext cx="609600" cy="609600"/>
          </a:xfrm>
          <a:prstGeom prst="rect">
            <a:avLst/>
          </a:prstGeom>
        </p:spPr>
      </p:pic>
      <p:pic>
        <p:nvPicPr>
          <p:cNvPr id="11" name="034 望廬山瀑布 - 李白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3394" y="5515203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7" y="1617374"/>
            <a:ext cx="2946817" cy="4169016"/>
          </a:xfrm>
        </p:spPr>
      </p:pic>
    </p:spTree>
    <p:extLst>
      <p:ext uri="{BB962C8B-B14F-4D97-AF65-F5344CB8AC3E}">
        <p14:creationId xmlns:p14="http://schemas.microsoft.com/office/powerpoint/2010/main" val="24616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7532" y="1693183"/>
            <a:ext cx="4306799" cy="345358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這首詩描寫廬山瀑布的壯麗景色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。這一天天氣晴朗，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香爐峰</a:t>
            </a:r>
            <a:r>
              <a:rPr lang="zh-TW" altLang="en-US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的雲霧在陽光照耀下，化成紫色的煙雲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。遠遠望去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，河流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上面高高懸掛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着</a:t>
            </a:r>
            <a:r>
              <a:rPr lang="zh-TW" altLang="en-US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白色絹綢似的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瀑布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，水流像從三千尺高的地方飛瀉而下，令人以為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是</a:t>
            </a:r>
            <a:r>
              <a:rPr lang="zh-TW" altLang="en-US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天空</a:t>
            </a:r>
            <a:r>
              <a:rPr lang="zh-CN" altLang="zh-HK" sz="2400" dirty="0" smtClean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的銀河掉</a:t>
            </a: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了下來呢！</a:t>
            </a:r>
            <a:endParaRPr lang="zh-HK" altLang="en-US" sz="2400" dirty="0">
              <a:solidFill>
                <a:srgbClr val="990033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000099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望廬山瀑布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8436" y="589749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優異獎</a:t>
            </a: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保良局志豪小學   陳嘉殷</a:t>
            </a:r>
            <a:endParaRPr lang="zh-HK" altLang="en-US" sz="12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89" y="1403492"/>
            <a:ext cx="2101506" cy="44167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57531" y="5146766"/>
            <a:ext cx="412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你見過瀑布嗎？瀑布給你甚麼印象？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6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9685" y="1299754"/>
            <a:ext cx="7404653" cy="3246120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李白被後世尊稱他為「詩仙」，很多詩歌都充滿奇特的想像。</a:t>
            </a:r>
            <a:r>
              <a:rPr lang="en-US" altLang="zh-TW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《</a:t>
            </a: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望廬山瀑布</a:t>
            </a:r>
            <a:r>
              <a:rPr lang="en-US" altLang="zh-TW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》</a:t>
            </a: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把瀑布寫得尤其壯麗，誇張地寫成「直下三千尺」，而且把瀑布比作天上的銀河，簡直有從天而降的氣勢。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47" y="3985698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660033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楓橋夜泊</a:t>
            </a:r>
            <a:endParaRPr lang="zh-HK" altLang="en-US" dirty="0">
              <a:solidFill>
                <a:srgbClr val="660033"/>
              </a:solidFill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02257" y="472336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銀獎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軒尼詩道官立小學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銅鑼灣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何佳諾</a:t>
            </a:r>
            <a:endParaRPr lang="zh-HK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97200" y="47732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97200" y="562671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66368" y="1753266"/>
            <a:ext cx="3057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楓橋夜泊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張繼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月落烏啼霜滿天，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江楓漁火對愁眠。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姑蘇城外寒山寺，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夜半鐘聲到客船。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045 楓橋夜泊 - 張繼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8638" y="5506577"/>
            <a:ext cx="609600" cy="609600"/>
          </a:xfrm>
          <a:prstGeom prst="rect">
            <a:avLst/>
          </a:prstGeom>
        </p:spPr>
      </p:pic>
      <p:pic>
        <p:nvPicPr>
          <p:cNvPr id="11" name="045 楓橋夜泊 - 張繼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5051" y="4653158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674" y="1459636"/>
            <a:ext cx="1956632" cy="4299481"/>
          </a:xfrm>
        </p:spPr>
      </p:pic>
    </p:spTree>
    <p:extLst>
      <p:ext uri="{BB962C8B-B14F-4D97-AF65-F5344CB8AC3E}">
        <p14:creationId xmlns:p14="http://schemas.microsoft.com/office/powerpoint/2010/main" val="3076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1570007"/>
            <a:ext cx="4994909" cy="336775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chemeClr val="accent3">
                    <a:lumMod val="75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月亮已沉落下去，寒霜凝結，月光和白霜交相輝映，天地間顯得白濛濛一片。漁舟的鸕鶿鳥正忙着捉魚而發出幾聲啼叫。岸邊的楓樹和江上漁船的燈火，彷彿為滿腔鄉愁、難以入眠的詩人作伴。夜半時分，由寒山寺的陣陣鐘聲，穿過了寧靜的夜空，傳到詩人的客船。</a:t>
            </a:r>
            <a:endParaRPr lang="zh-HK" altLang="en-US" sz="2400" dirty="0">
              <a:solidFill>
                <a:schemeClr val="accent3">
                  <a:lumMod val="75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660033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楓橋夜泊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96685" y="5930968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軒尼詩道官立小學   張凱傑</a:t>
            </a:r>
            <a:endParaRPr lang="zh-HK" altLang="en-US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03" y="1570007"/>
            <a:ext cx="1997387" cy="42355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7250" y="5063151"/>
            <a:ext cx="5126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甚麼事情會令你晚上不能入睡，那時你的心情是怎樣的？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9685" y="1299753"/>
            <a:ext cx="7404653" cy="3037115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詩歌環繞一個「愁」字來寫，詩人選取殘月、啼鳥、嚴霜等作背景，他在靜悄悄的晚上未能好好入睡，看着這淒清孤冷的環境，聽到遠處傳來一陣陣鐘聲，更添愁思。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01" y="3984478"/>
            <a:ext cx="1871932" cy="21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山行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98060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BE76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拔萃女小學   梁頌敏</a:t>
            </a:r>
            <a:endParaRPr lang="zh-HK" altLang="en-US" sz="1200" dirty="0">
              <a:solidFill>
                <a:srgbClr val="BE76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36179" y="48155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36179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山行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杜牧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遠上寒山石徑斜，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白雲生處有人家。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停車坐愛楓林晚，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霜葉紅於二月花。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63 山行 - 杜牧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169" y="4695386"/>
            <a:ext cx="609600" cy="609600"/>
          </a:xfrm>
          <a:prstGeom prst="rect">
            <a:avLst/>
          </a:prstGeom>
        </p:spPr>
      </p:pic>
      <p:pic>
        <p:nvPicPr>
          <p:cNvPr id="11" name="063 山行 - 杜牧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169" y="5525243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39" y="1508576"/>
            <a:ext cx="2102335" cy="4321467"/>
          </a:xfrm>
        </p:spPr>
      </p:pic>
    </p:spTree>
    <p:extLst>
      <p:ext uri="{BB962C8B-B14F-4D97-AF65-F5344CB8AC3E}">
        <p14:creationId xmlns:p14="http://schemas.microsoft.com/office/powerpoint/2010/main" val="30521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665" y="1573654"/>
            <a:ext cx="4864558" cy="345554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zh-HK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這首詩描繪詩人</a:t>
            </a:r>
            <a:r>
              <a:rPr lang="zh-TW" altLang="en-US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在山上</a:t>
            </a:r>
            <a:r>
              <a:rPr lang="zh-TW" altLang="zh-HK" sz="2400" dirty="0">
                <a:solidFill>
                  <a:srgbClr val="9933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坐車時所見的秋色。一條彎彎曲曲的小路蜿蜒伸向山頂，順着這條山路一直向上望去，在白雲飄浮的地方有幾處房舍，詩人因為愛看楓林晚景，竟然顧不得驅車趕路，而停下來慢慢欣賞。在夕陽的餘暉下，霜凍的楓葉掩映着一片火紅，比江南二月的春花還要豔麗呢！</a:t>
            </a:r>
            <a:endParaRPr lang="zh-HK" altLang="en-US" sz="2400" dirty="0">
              <a:solidFill>
                <a:srgbClr val="9933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華康儷粗黑(P)" panose="020B0700000000000000" pitchFamily="34" charset="-120"/>
                <a:ea typeface="華康儷粗黑(P)" panose="020B0700000000000000" pitchFamily="34" charset="-120"/>
              </a:rPr>
              <a:t>山行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華康儷粗黑(P)" panose="020B0700000000000000" pitchFamily="34" charset="-120"/>
              <a:ea typeface="華康儷粗黑(P)" panose="020B0700000000000000" pitchFamily="34" charset="-120"/>
            </a:endParaRPr>
          </a:p>
        </p:txBody>
      </p:sp>
      <p:pic>
        <p:nvPicPr>
          <p:cNvPr id="8" name="內容版面配置區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55" y="1394567"/>
            <a:ext cx="2102335" cy="432146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953797" y="5962442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銅獎</a:t>
            </a:r>
            <a:endParaRPr lang="en-US" altLang="zh-TW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chemeClr val="accent3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拔萃女小學   梁頌敏</a:t>
            </a:r>
            <a:endParaRPr lang="zh-HK" altLang="en-US" sz="1200" dirty="0">
              <a:solidFill>
                <a:schemeClr val="accent3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0664" y="5269944"/>
            <a:ext cx="430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你愛遠足嗎？你喜歡在哪個季節進行遠足活動？為甚麼？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11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52157" y="1092717"/>
            <a:ext cx="5244861" cy="439368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第一、二句寫詩人登山時看見遠處的風光，第三、四句寫詩人停車欣賞的近處景色。詩歌描寫的是深秋景色，詩人竟然形容那些已經變成紅色的楓葉，比春天的花還要漂亮，表現出秋天富有生命力的一面。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" y="2051962"/>
            <a:ext cx="2475191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圖說文字 9"/>
          <p:cNvSpPr/>
          <p:nvPr/>
        </p:nvSpPr>
        <p:spPr>
          <a:xfrm>
            <a:off x="1431728" y="2288534"/>
            <a:ext cx="3797639" cy="1934616"/>
          </a:xfrm>
          <a:prstGeom prst="wedgeRoundRectCallout">
            <a:avLst>
              <a:gd name="adj1" fmla="val 59468"/>
              <a:gd name="adj2" fmla="val 445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81894" y="2655677"/>
            <a:ext cx="346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原來簡單幾個字，就可以表達這麼深遠的意思，以前的詩人很厲害啊！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63" y="2888698"/>
            <a:ext cx="3115491" cy="3115491"/>
          </a:xfr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我學會了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38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54" y="258792"/>
            <a:ext cx="5624368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32963" y="1592580"/>
            <a:ext cx="7751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給教師的話：</a:t>
            </a:r>
            <a:endParaRPr lang="en-US" altLang="zh-TW" sz="2800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這個簡報的詩歌全部選自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積累與感興 小學古詩文誦讀材料選編 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</a:t>
            </a:r>
            <a:r>
              <a:rPr lang="en-US" altLang="zh-TW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)》</a:t>
            </a:r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歡迎各位瀏覽以下網站，了解詩人的生平、詩歌的背景資料、賞析重點及建議學習活動等：</a:t>
            </a:r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8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HK" sz="2800" dirty="0">
                <a:hlinkClick r:id="rId2"/>
              </a:rPr>
              <a:t>www.edb.gov.hk/cd/chi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86" y="4482153"/>
            <a:ext cx="1533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6" y="1739845"/>
            <a:ext cx="2258369" cy="2261192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18" y="3738348"/>
            <a:ext cx="2279705" cy="22797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609237" y="1837000"/>
            <a:ext cx="3623599" cy="1554266"/>
          </a:xfrm>
          <a:prstGeom prst="wedgeRoundRectCallout">
            <a:avLst>
              <a:gd name="adj1" fmla="val -58372"/>
              <a:gd name="adj2" fmla="val 25299"/>
              <a:gd name="adj3" fmla="val 16667"/>
            </a:avLst>
          </a:prstGeom>
          <a:solidFill>
            <a:srgbClr val="EBFFE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圓角矩形圖說文字 2"/>
          <p:cNvSpPr/>
          <p:nvPr/>
        </p:nvSpPr>
        <p:spPr>
          <a:xfrm>
            <a:off x="2130725" y="4001037"/>
            <a:ext cx="4313207" cy="2017016"/>
          </a:xfrm>
          <a:prstGeom prst="wedgeRoundRectCallout">
            <a:avLst>
              <a:gd name="adj1" fmla="val 60239"/>
              <a:gd name="adj2" fmla="val 155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8623" y="376687"/>
            <a:ext cx="7406640" cy="917644"/>
          </a:xfrm>
        </p:spPr>
        <p:txBody>
          <a:bodyPr>
            <a:normAutofit/>
          </a:bodyPr>
          <a:lstStyle/>
          <a:p>
            <a:pPr marL="1165225" indent="-1165225"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古詩欣賞：詩情畫意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43328" y="2152468"/>
            <a:ext cx="275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66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你認識哪些與大自然有關的詩歌？讓我來給你介紹一下。</a:t>
            </a:r>
            <a:endParaRPr lang="zh-HK" altLang="en-US" b="1" dirty="0">
              <a:solidFill>
                <a:srgbClr val="0066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49902" y="4318481"/>
            <a:ext cx="36748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好呀，古詩用字精簡，意思深遠，而且唸起來很好聽。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我還可以一邊看着圖畫，想像詩歌內容，一邊跟着錄音朗讀詩歌呢！</a:t>
            </a:r>
            <a:endParaRPr lang="zh-HK" altLang="en-US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604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江雪</a:t>
            </a:r>
            <a:endParaRPr lang="zh-HK" altLang="en-US" dirty="0">
              <a:solidFill>
                <a:schemeClr val="accent6">
                  <a:lumMod val="50000"/>
                </a:schemeClr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366254" y="4195238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嘉諾撒小學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新蒲崗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徐梓渝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37220" y="50863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80948" y="58664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7250" y="1647307"/>
            <a:ext cx="28200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江雪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柳宗元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千山鳥飛絕，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萬徑人蹤滅。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孤舟蓑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(1)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笠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(2)</a:t>
            </a:r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翁，</a:t>
            </a:r>
            <a:endParaRPr lang="en-US" altLang="zh-CN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CN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獨釣寒江雪。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8" name="057 江雪 - 柳宗元(普通話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4912" y="5746304"/>
            <a:ext cx="609600" cy="609600"/>
          </a:xfrm>
          <a:prstGeom prst="rect">
            <a:avLst/>
          </a:prstGeom>
        </p:spPr>
      </p:pic>
      <p:pic>
        <p:nvPicPr>
          <p:cNvPr id="11" name="057 江雪 - 柳宗元(粵語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6790" y="4980239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84" y="1617381"/>
            <a:ext cx="5174980" cy="24458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9F9ED-C893-4B65-AF99-1B5FD2EF5B86}"/>
              </a:ext>
            </a:extLst>
          </p:cNvPr>
          <p:cNvSpPr txBox="1"/>
          <p:nvPr/>
        </p:nvSpPr>
        <p:spPr>
          <a:xfrm>
            <a:off x="727610" y="4646381"/>
            <a:ext cx="4835298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5963" indent="-682625" algn="just">
              <a:lnSpc>
                <a:spcPts val="1800"/>
              </a:lnSpc>
            </a:pP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注釋：</a:t>
            </a:r>
            <a:endParaRPr lang="en-US" altLang="zh-TW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(1)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蓑：粵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梭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，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[s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ɔ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1]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；普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en-US" altLang="zh-HK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suō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CN" altLang="zh-HK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              蓑衣，用棕櫚葉或草編織而成的雨衣。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TW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(2)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笠：粵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粒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，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[l</a:t>
            </a:r>
            <a:r>
              <a:rPr lang="zh-CN" altLang="zh-HK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ɐ</a:t>
            </a:r>
            <a:r>
              <a:rPr lang="pt-BR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p7]</a:t>
            </a:r>
            <a:r>
              <a:rPr lang="zh-TW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；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普</a:t>
            </a:r>
            <a:r>
              <a:rPr lang="en-US" altLang="zh-HK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[</a:t>
            </a:r>
            <a:r>
              <a:rPr lang="en-US" altLang="zh-HK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lì</a:t>
            </a:r>
            <a:r>
              <a:rPr lang="en-US" altLang="zh-HK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]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              </a:t>
            </a:r>
            <a:r>
              <a:rPr lang="zh-TW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華康中圓體" panose="020F0509000000000000"/>
                <a:cs typeface="Times New Roman" panose="02020603050405020304" pitchFamily="18" charset="0"/>
              </a:rPr>
              <a:t>用竹或草編成的帽子，可以遮雨、遮太陽。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ea typeface="華康中圓體" panose="020F0509000000000000"/>
              <a:cs typeface="Times New Roman" panose="02020603050405020304" pitchFamily="18" charset="0"/>
            </a:endParaRPr>
          </a:p>
          <a:p>
            <a:pPr marL="715963" indent="-682625" algn="just">
              <a:lnSpc>
                <a:spcPts val="1800"/>
              </a:lnSpc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161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1870524"/>
            <a:ext cx="4948327" cy="2642013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這首小詩描繪鄉</a:t>
            </a:r>
            <a:r>
              <a:rPr lang="zh-TW" altLang="en-US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山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雪景。</a:t>
            </a:r>
            <a:r>
              <a:rPr lang="zh-TW" altLang="en-US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在嚴寒的冬天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，山上見不到一隻鳥兒的影子，路上看不見一個人的蹤跡。下着大雪的江面上，只有一葉小舟，一個頭戴</a:t>
            </a:r>
            <a:r>
              <a:rPr lang="zh-CN" altLang="zh-HK" sz="2400" dirty="0" smtClean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笠帽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，身披</a:t>
            </a:r>
            <a:r>
              <a:rPr lang="zh-CN" altLang="zh-HK" sz="2400" dirty="0" smtClean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蓑衣</a:t>
            </a:r>
            <a:r>
              <a:rPr lang="zh-CN" altLang="zh-HK" sz="24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的漁翁，獨自在寒冷的江心垂釣。</a:t>
            </a:r>
            <a:endParaRPr lang="en-US" altLang="zh-CN" sz="24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1800"/>
              </a:lnSpc>
              <a:buNone/>
            </a:pPr>
            <a:endParaRPr lang="zh-TW" altLang="zh-HK" sz="16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1800"/>
              </a:lnSpc>
              <a:buNone/>
            </a:pPr>
            <a:endParaRPr lang="zh-HK" altLang="en-US" sz="16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江雪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41902" y="5930967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優異獎</a:t>
            </a:r>
            <a:endParaRPr lang="en-US" altLang="zh-TW" sz="1200" dirty="0">
              <a:solidFill>
                <a:srgbClr val="535C13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535C13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保良局蕭漢森小學   彭駿軒</a:t>
            </a:r>
            <a:endParaRPr lang="zh-HK" altLang="en-US" sz="1200" dirty="0">
              <a:solidFill>
                <a:srgbClr val="535C13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64" y="1438281"/>
            <a:ext cx="2054698" cy="434714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26261" y="4772884"/>
            <a:ext cx="431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CN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讀了這首詩，又看了以垂釣為主題的畫，假設你是詩中或畫中的漁夫，你會有甚麼感覺？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3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4999" y="3082835"/>
            <a:ext cx="7424601" cy="212924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0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全詩二十個字，只有最後一個「雪」字扣應題目，但前面十九個字所表現的景物，卻沒有一件不是和「雪」有關的。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84" y="905055"/>
            <a:ext cx="59150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畫眉鳥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2529" y="5858020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德信學校   梁柏揚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36179" y="48536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粵語誦讀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36179" y="56453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普通話誦讀</a:t>
            </a:r>
            <a:endParaRPr lang="zh-HK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36179" y="1565876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畫眉鳥</a:t>
            </a:r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	</a:t>
            </a:r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歐陽修</a:t>
            </a:r>
          </a:p>
          <a:p>
            <a:r>
              <a:rPr lang="en-US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 </a:t>
            </a:r>
            <a:endParaRPr lang="zh-TW" altLang="zh-HK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百囀千聲隨意移，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山花紅紫樹高低。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始知鎖向金籠聽，</a:t>
            </a:r>
            <a:endParaRPr lang="en-US" altLang="zh-TW" sz="2800" dirty="0">
              <a:solidFill>
                <a:srgbClr val="00206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zh-HK" sz="2800" dirty="0">
                <a:solidFill>
                  <a:srgbClr val="00206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不及林間自在啼。</a:t>
            </a:r>
          </a:p>
          <a:p>
            <a:endParaRPr lang="zh-HK" altLang="en-US" sz="2000" dirty="0">
              <a:solidFill>
                <a:srgbClr val="002060"/>
              </a:solidFill>
            </a:endParaRPr>
          </a:p>
        </p:txBody>
      </p:sp>
      <p:pic>
        <p:nvPicPr>
          <p:cNvPr id="8" name="071 畫眉鳥 - 歐陽修(粵語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8609" y="4733476"/>
            <a:ext cx="609600" cy="609600"/>
          </a:xfrm>
          <a:prstGeom prst="rect">
            <a:avLst/>
          </a:prstGeom>
        </p:spPr>
      </p:pic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30" y="1565876"/>
            <a:ext cx="2021415" cy="4202242"/>
          </a:xfrm>
        </p:spPr>
      </p:pic>
      <p:pic>
        <p:nvPicPr>
          <p:cNvPr id="14" name="071 畫眉鳥 - 歐陽修(普通話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8609" y="55252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49" y="1697703"/>
            <a:ext cx="4387611" cy="3383747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000"/>
              </a:lnSpc>
              <a:buNone/>
            </a:pPr>
            <a:r>
              <a:rPr lang="zh-CN" altLang="zh-HK" sz="2400" dirty="0">
                <a:solidFill>
                  <a:srgbClr val="990033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在山林中的畫眉鳥，隨意地穿梭於色彩斑斕、高高低低的花樹間，縱情歌唱，聲音婉轉優美，特別悅耳。此時，詩人才明白，關在金籠的畫眉鳥，雖然不愁吃喝，但牠的歌聲，遠不及這生活在山林中自由自在的畫眉的美妙動聽。</a:t>
            </a:r>
            <a:endParaRPr lang="zh-HK" altLang="en-US" sz="2400" dirty="0">
              <a:solidFill>
                <a:srgbClr val="990033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57250" y="433036"/>
            <a:ext cx="7406640" cy="85970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華康布丁體(P)" panose="040B0C00000000000000" pitchFamily="82" charset="-120"/>
                <a:ea typeface="華康布丁體(P)" panose="040B0C00000000000000" pitchFamily="82" charset="-120"/>
              </a:rPr>
              <a:t>畫眉鳥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華康布丁體(P)" panose="040B0C00000000000000" pitchFamily="82" charset="-120"/>
              <a:ea typeface="華康布丁體(P)" panose="040B0C00000000000000" pitchFamily="82" charset="-120"/>
            </a:endParaRPr>
          </a:p>
        </p:txBody>
      </p:sp>
      <p:pic>
        <p:nvPicPr>
          <p:cNvPr id="8" name="內容版面配置區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8" y="1697704"/>
            <a:ext cx="2021415" cy="420224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100190" y="5981743"/>
            <a:ext cx="35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圖片來源：「詩情畫意」古詩書簽設計比賽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小學</a:t>
            </a:r>
            <a:r>
              <a:rPr lang="en-US" altLang="zh-TW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高小組   金獎</a:t>
            </a:r>
            <a:endParaRPr lang="en-US" altLang="zh-TW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/>
            <a:r>
              <a:rPr lang="zh-TW" altLang="en-US" sz="1200" dirty="0">
                <a:solidFill>
                  <a:srgbClr val="7F4F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德信學校   梁柏揚</a:t>
            </a:r>
            <a:endParaRPr lang="zh-HK" altLang="en-US" sz="1200" dirty="0">
              <a:solidFill>
                <a:srgbClr val="7F4F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8934" y="5081450"/>
            <a:ext cx="4231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想一想：</a:t>
            </a:r>
            <a:endParaRPr lang="en-US" altLang="zh-TW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r>
              <a:rPr lang="zh-TW" altLang="zh-HK" sz="2000" b="1" dirty="0">
                <a:solidFill>
                  <a:srgbClr val="339933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你喜歡聽鳥籠中雀鳥的歌聲，還是在遠足時聽到的蟲鳥唱和聲？為甚麼？</a:t>
            </a:r>
            <a:endParaRPr lang="zh-HK" altLang="en-US" sz="2000" b="1" dirty="0">
              <a:solidFill>
                <a:srgbClr val="339933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18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27542" y="3266576"/>
            <a:ext cx="7404653" cy="2266406"/>
          </a:xfrm>
        </p:spPr>
        <p:txBody>
          <a:bodyPr>
            <a:noAutofit/>
          </a:bodyPr>
          <a:lstStyle/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值得欣賞：</a:t>
            </a:r>
            <a:endParaRPr lang="en-US" altLang="zh-TW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marL="34290" indent="0" algn="just">
              <a:lnSpc>
                <a:spcPts val="3400"/>
              </a:lnSpc>
              <a:buNone/>
            </a:pPr>
            <a:r>
              <a:rPr lang="zh-TW" altLang="en-US" sz="3200" dirty="0">
                <a:solidFill>
                  <a:srgbClr val="6666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詩歌前兩句刻劃鳥兒在森林中鳴叫，自由婉轉，後兩句就寫鳥兒在籠中失去自由，形成強烈對比。詩歌充份表達詩人多麼喜歡「隨意」、「自在」的生活。</a:t>
            </a:r>
            <a:endParaRPr lang="zh-HK" altLang="en-US" sz="3200" dirty="0">
              <a:solidFill>
                <a:srgbClr val="666699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212" y="1130061"/>
            <a:ext cx="1953479" cy="22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884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基準</Template>
  <TotalTime>1374</TotalTime>
  <Words>1418</Words>
  <Application>Microsoft Office PowerPoint</Application>
  <PresentationFormat>如螢幕大小 (4:3)</PresentationFormat>
  <Paragraphs>126</Paragraphs>
  <Slides>20</Slides>
  <Notes>0</Notes>
  <HiddenSlides>0</HiddenSlides>
  <MMClips>10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宋体</vt:lpstr>
      <vt:lpstr>華康中黑體</vt:lpstr>
      <vt:lpstr>華康中圓體</vt:lpstr>
      <vt:lpstr>華康布丁體(P)</vt:lpstr>
      <vt:lpstr>華康正顏楷體W5</vt:lpstr>
      <vt:lpstr>華康行楷體W5(P)</vt:lpstr>
      <vt:lpstr>華康特粗楷體</vt:lpstr>
      <vt:lpstr>華康粗黑體</vt:lpstr>
      <vt:lpstr>華康魏碑體</vt:lpstr>
      <vt:lpstr>華康儷粗黑(P)</vt:lpstr>
      <vt:lpstr>新細明體</vt:lpstr>
      <vt:lpstr>標楷體</vt:lpstr>
      <vt:lpstr>Calibri</vt:lpstr>
      <vt:lpstr>Corbel</vt:lpstr>
      <vt:lpstr>Times New Roman</vt:lpstr>
      <vt:lpstr>基礎</vt:lpstr>
      <vt:lpstr>詩情畫意</vt:lpstr>
      <vt:lpstr>PowerPoint 簡報</vt:lpstr>
      <vt:lpstr>古詩欣賞：詩情畫意</vt:lpstr>
      <vt:lpstr>江雪</vt:lpstr>
      <vt:lpstr>江雪</vt:lpstr>
      <vt:lpstr>PowerPoint 簡報</vt:lpstr>
      <vt:lpstr>畫眉鳥</vt:lpstr>
      <vt:lpstr>畫眉鳥</vt:lpstr>
      <vt:lpstr>PowerPoint 簡報</vt:lpstr>
      <vt:lpstr>望廬山瀑布</vt:lpstr>
      <vt:lpstr>望廬山瀑布</vt:lpstr>
      <vt:lpstr>PowerPoint 簡報</vt:lpstr>
      <vt:lpstr>楓橋夜泊</vt:lpstr>
      <vt:lpstr>楓橋夜泊</vt:lpstr>
      <vt:lpstr>PowerPoint 簡報</vt:lpstr>
      <vt:lpstr>山行</vt:lpstr>
      <vt:lpstr>山行</vt:lpstr>
      <vt:lpstr>PowerPoint 簡報</vt:lpstr>
      <vt:lpstr>我學會了</vt:lpstr>
      <vt:lpstr>古詩欣賞：詩情畫意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詩情畫意</dc:title>
  <dc:creator>CLE</dc:creator>
  <cp:lastModifiedBy>cle</cp:lastModifiedBy>
  <cp:revision>98</cp:revision>
  <cp:lastPrinted>2020-09-11T07:23:38Z</cp:lastPrinted>
  <dcterms:created xsi:type="dcterms:W3CDTF">2020-06-09T06:06:59Z</dcterms:created>
  <dcterms:modified xsi:type="dcterms:W3CDTF">2020-09-11T08:19:18Z</dcterms:modified>
</cp:coreProperties>
</file>